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96" r:id="rId32"/>
    <p:sldId id="301" r:id="rId33"/>
    <p:sldId id="302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55" autoAdjust="0"/>
  </p:normalViewPr>
  <p:slideViewPr>
    <p:cSldViewPr snapToGrid="0">
      <p:cViewPr varScale="1">
        <p:scale>
          <a:sx n="61" d="100"/>
          <a:sy n="61" d="100"/>
        </p:scale>
        <p:origin x="96" y="31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193638416"/>
        <c:axId val="-1193661264"/>
      </c:barChart>
      <c:catAx>
        <c:axId val="-119363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264"/>
        <c:crosses val="autoZero"/>
        <c:auto val="1"/>
        <c:lblAlgn val="ctr"/>
        <c:lblOffset val="100"/>
        <c:noMultiLvlLbl val="0"/>
      </c:catAx>
      <c:valAx>
        <c:axId val="-1193661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82240"/>
        <c:axId val="-1408975712"/>
      </c:lineChart>
      <c:dateAx>
        <c:axId val="-14089822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75712"/>
        <c:crosses val="autoZero"/>
        <c:auto val="1"/>
        <c:lblOffset val="100"/>
        <c:baseTimeUnit val="days"/>
      </c:dateAx>
      <c:valAx>
        <c:axId val="-140897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8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74624"/>
        <c:axId val="-1408989856"/>
      </c:lineChart>
      <c:dateAx>
        <c:axId val="-14089746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9856"/>
        <c:crosses val="autoZero"/>
        <c:auto val="1"/>
        <c:lblOffset val="100"/>
        <c:baseTimeUnit val="days"/>
      </c:dateAx>
      <c:valAx>
        <c:axId val="-1408989856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1760"/>
        <c:axId val="-1201918496"/>
      </c:lineChart>
      <c:dateAx>
        <c:axId val="-12019217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18496"/>
        <c:crosses val="autoZero"/>
        <c:auto val="1"/>
        <c:lblOffset val="100"/>
        <c:baseTimeUnit val="days"/>
      </c:dateAx>
      <c:valAx>
        <c:axId val="-120191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15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月与</a:t>
            </a:r>
            <a:r>
              <a:rPr lang="en-US" altLang="zh-CN"/>
              <a:t>12</a:t>
            </a:r>
            <a:r>
              <a:rPr lang="zh-CN" altLang="en-US"/>
              <a:t>月总用电量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Sheet1!$M$65:$M$125</c:f>
              <c:numCache>
                <c:formatCode>m/d/yyyy</c:formatCode>
                <c:ptCount val="61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  <c:pt idx="30">
                  <c:v>42339</c:v>
                </c:pt>
                <c:pt idx="31">
                  <c:v>42340</c:v>
                </c:pt>
                <c:pt idx="32">
                  <c:v>42341</c:v>
                </c:pt>
                <c:pt idx="33">
                  <c:v>42342</c:v>
                </c:pt>
                <c:pt idx="34">
                  <c:v>42343</c:v>
                </c:pt>
                <c:pt idx="35">
                  <c:v>42344</c:v>
                </c:pt>
                <c:pt idx="36">
                  <c:v>42345</c:v>
                </c:pt>
                <c:pt idx="37">
                  <c:v>42346</c:v>
                </c:pt>
                <c:pt idx="38">
                  <c:v>42347</c:v>
                </c:pt>
                <c:pt idx="39">
                  <c:v>42348</c:v>
                </c:pt>
                <c:pt idx="40">
                  <c:v>42349</c:v>
                </c:pt>
                <c:pt idx="41">
                  <c:v>42350</c:v>
                </c:pt>
                <c:pt idx="42">
                  <c:v>42351</c:v>
                </c:pt>
                <c:pt idx="43">
                  <c:v>42352</c:v>
                </c:pt>
                <c:pt idx="44">
                  <c:v>42353</c:v>
                </c:pt>
                <c:pt idx="45">
                  <c:v>42354</c:v>
                </c:pt>
                <c:pt idx="46">
                  <c:v>42355</c:v>
                </c:pt>
                <c:pt idx="47">
                  <c:v>42356</c:v>
                </c:pt>
                <c:pt idx="48">
                  <c:v>42357</c:v>
                </c:pt>
                <c:pt idx="49">
                  <c:v>42358</c:v>
                </c:pt>
                <c:pt idx="50">
                  <c:v>42359</c:v>
                </c:pt>
                <c:pt idx="51">
                  <c:v>42360</c:v>
                </c:pt>
                <c:pt idx="52">
                  <c:v>42361</c:v>
                </c:pt>
                <c:pt idx="53">
                  <c:v>42362</c:v>
                </c:pt>
                <c:pt idx="54">
                  <c:v>42363</c:v>
                </c:pt>
                <c:pt idx="55">
                  <c:v>42364</c:v>
                </c:pt>
                <c:pt idx="56">
                  <c:v>42365</c:v>
                </c:pt>
                <c:pt idx="57">
                  <c:v>42366</c:v>
                </c:pt>
                <c:pt idx="58">
                  <c:v>42367</c:v>
                </c:pt>
                <c:pt idx="59">
                  <c:v>42368</c:v>
                </c:pt>
                <c:pt idx="60">
                  <c:v>42369</c:v>
                </c:pt>
              </c:numCache>
            </c:numRef>
          </c:cat>
          <c:val>
            <c:numRef>
              <c:f>Sheet1!$N$65:$N$125</c:f>
              <c:numCache>
                <c:formatCode>General</c:formatCode>
                <c:ptCount val="61"/>
                <c:pt idx="0">
                  <c:v>3443912</c:v>
                </c:pt>
                <c:pt idx="1">
                  <c:v>3599595</c:v>
                </c:pt>
                <c:pt idx="2">
                  <c:v>3796895</c:v>
                </c:pt>
                <c:pt idx="3">
                  <c:v>3903614</c:v>
                </c:pt>
                <c:pt idx="4">
                  <c:v>3920772</c:v>
                </c:pt>
                <c:pt idx="5">
                  <c:v>3910196</c:v>
                </c:pt>
                <c:pt idx="6">
                  <c:v>3819933</c:v>
                </c:pt>
                <c:pt idx="7">
                  <c:v>3500779</c:v>
                </c:pt>
                <c:pt idx="8">
                  <c:v>3382794</c:v>
                </c:pt>
                <c:pt idx="9">
                  <c:v>3347273</c:v>
                </c:pt>
                <c:pt idx="10">
                  <c:v>3452265</c:v>
                </c:pt>
                <c:pt idx="11">
                  <c:v>3407477</c:v>
                </c:pt>
                <c:pt idx="12">
                  <c:v>3528801</c:v>
                </c:pt>
                <c:pt idx="13">
                  <c:v>3377359</c:v>
                </c:pt>
                <c:pt idx="14">
                  <c:v>3377554</c:v>
                </c:pt>
                <c:pt idx="15">
                  <c:v>3697464</c:v>
                </c:pt>
                <c:pt idx="16">
                  <c:v>3862200</c:v>
                </c:pt>
                <c:pt idx="17">
                  <c:v>3854823</c:v>
                </c:pt>
                <c:pt idx="18">
                  <c:v>3913774</c:v>
                </c:pt>
                <c:pt idx="19">
                  <c:v>3903341</c:v>
                </c:pt>
                <c:pt idx="20">
                  <c:v>3820628</c:v>
                </c:pt>
                <c:pt idx="21">
                  <c:v>3198030</c:v>
                </c:pt>
                <c:pt idx="22">
                  <c:v>3939268</c:v>
                </c:pt>
                <c:pt idx="23">
                  <c:v>4025841</c:v>
                </c:pt>
                <c:pt idx="24">
                  <c:v>3608402</c:v>
                </c:pt>
                <c:pt idx="25">
                  <c:v>4160858</c:v>
                </c:pt>
                <c:pt idx="26">
                  <c:v>4169118</c:v>
                </c:pt>
                <c:pt idx="27">
                  <c:v>3927863</c:v>
                </c:pt>
                <c:pt idx="28">
                  <c:v>3566745</c:v>
                </c:pt>
                <c:pt idx="29">
                  <c:v>3782338</c:v>
                </c:pt>
                <c:pt idx="30">
                  <c:v>3876643</c:v>
                </c:pt>
                <c:pt idx="31">
                  <c:v>3998786</c:v>
                </c:pt>
                <c:pt idx="32">
                  <c:v>4030378</c:v>
                </c:pt>
                <c:pt idx="33">
                  <c:v>3872078</c:v>
                </c:pt>
                <c:pt idx="34">
                  <c:v>3701451</c:v>
                </c:pt>
                <c:pt idx="35">
                  <c:v>3723541</c:v>
                </c:pt>
                <c:pt idx="36">
                  <c:v>3983834</c:v>
                </c:pt>
                <c:pt idx="37">
                  <c:v>4140712</c:v>
                </c:pt>
                <c:pt idx="38">
                  <c:v>4068916</c:v>
                </c:pt>
                <c:pt idx="39">
                  <c:v>4232933</c:v>
                </c:pt>
                <c:pt idx="40">
                  <c:v>4208018</c:v>
                </c:pt>
                <c:pt idx="41">
                  <c:v>4001223</c:v>
                </c:pt>
                <c:pt idx="42">
                  <c:v>3856921</c:v>
                </c:pt>
                <c:pt idx="43">
                  <c:v>4117837</c:v>
                </c:pt>
                <c:pt idx="44">
                  <c:v>3315516</c:v>
                </c:pt>
                <c:pt idx="45">
                  <c:v>4269798</c:v>
                </c:pt>
                <c:pt idx="46">
                  <c:v>4316805</c:v>
                </c:pt>
                <c:pt idx="47">
                  <c:v>4348796</c:v>
                </c:pt>
                <c:pt idx="48">
                  <c:v>4117298</c:v>
                </c:pt>
                <c:pt idx="49">
                  <c:v>3969676</c:v>
                </c:pt>
                <c:pt idx="50">
                  <c:v>4170567</c:v>
                </c:pt>
                <c:pt idx="51">
                  <c:v>3869879</c:v>
                </c:pt>
                <c:pt idx="52">
                  <c:v>4167805</c:v>
                </c:pt>
                <c:pt idx="53">
                  <c:v>4320650</c:v>
                </c:pt>
                <c:pt idx="54">
                  <c:v>4294518</c:v>
                </c:pt>
                <c:pt idx="55">
                  <c:v>3874950</c:v>
                </c:pt>
                <c:pt idx="56">
                  <c:v>3905750</c:v>
                </c:pt>
                <c:pt idx="57">
                  <c:v>4105261</c:v>
                </c:pt>
                <c:pt idx="58">
                  <c:v>4255276</c:v>
                </c:pt>
                <c:pt idx="59">
                  <c:v>4170536</c:v>
                </c:pt>
                <c:pt idx="60">
                  <c:v>4020591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ED-43A2-94EA-82B17754D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0672"/>
        <c:axId val="-1201920128"/>
      </c:lineChart>
      <c:dateAx>
        <c:axId val="-120192067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128"/>
        <c:crosses val="autoZero"/>
        <c:auto val="1"/>
        <c:lblOffset val="100"/>
        <c:baseTimeUnit val="days"/>
      </c:dateAx>
      <c:valAx>
        <c:axId val="-120192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32432"/>
        <c:axId val="-1193661808"/>
      </c:lineChart>
      <c:dateAx>
        <c:axId val="-11936324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808"/>
        <c:crosses val="autoZero"/>
        <c:auto val="1"/>
        <c:lblOffset val="100"/>
        <c:baseTimeUnit val="days"/>
      </c:dateAx>
      <c:valAx>
        <c:axId val="-1193661808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64178536"/>
        <c:axId val="364178864"/>
      </c:lineChart>
      <c:dateAx>
        <c:axId val="36417853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864"/>
        <c:crosses val="autoZero"/>
        <c:auto val="1"/>
        <c:lblOffset val="100"/>
        <c:baseTimeUnit val="days"/>
      </c:dateAx>
      <c:valAx>
        <c:axId val="3641788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46032"/>
        <c:axId val="-1193643856"/>
      </c:lineChart>
      <c:dateAx>
        <c:axId val="-11936460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3856"/>
        <c:crosses val="autoZero"/>
        <c:auto val="1"/>
        <c:lblOffset val="100"/>
        <c:baseTimeUnit val="days"/>
      </c:dateAx>
      <c:valAx>
        <c:axId val="-1193643856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7452720"/>
        <c:axId val="367449440"/>
      </c:lineChart>
      <c:dateAx>
        <c:axId val="3674527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49440"/>
        <c:crosses val="autoZero"/>
        <c:auto val="1"/>
        <c:lblOffset val="100"/>
        <c:baseTimeUnit val="days"/>
      </c:dateAx>
      <c:valAx>
        <c:axId val="36744944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5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93639504"/>
        <c:axId val="-1193642768"/>
      </c:lineChart>
      <c:dateAx>
        <c:axId val="-119363950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2768"/>
        <c:crosses val="autoZero"/>
        <c:auto val="1"/>
        <c:lblOffset val="100"/>
        <c:baseTimeUnit val="days"/>
      </c:dateAx>
      <c:valAx>
        <c:axId val="-1193642768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0191712"/>
        <c:axId val="370192040"/>
      </c:lineChart>
      <c:dateAx>
        <c:axId val="37019171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2040"/>
        <c:crosses val="autoZero"/>
        <c:auto val="1"/>
        <c:lblOffset val="100"/>
        <c:baseTimeUnit val="days"/>
      </c:dateAx>
      <c:valAx>
        <c:axId val="370192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1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 err="1"/>
            <a:t>Arima</a:t>
          </a:r>
          <a:r>
            <a:rPr lang="zh-CN" altLang="en-US" sz="2800" b="1" dirty="0"/>
            <a:t>与</a:t>
          </a:r>
          <a:r>
            <a:rPr lang="en-US" altLang="zh-CN" sz="2800" b="1" dirty="0"/>
            <a:t>PS-SMART</a:t>
          </a:r>
          <a:r>
            <a:rPr lang="zh-CN" altLang="en-US" sz="2800" b="1" dirty="0"/>
            <a:t>与</a:t>
          </a:r>
          <a:r>
            <a:rPr lang="en-US" altLang="zh-CN" sz="2800" b="1" dirty="0"/>
            <a:t>GBDT</a:t>
          </a:r>
          <a:endParaRPr lang="zh-CN" altLang="en-US" sz="2800" b="1" dirty="0"/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800" b="1" kern="1200" dirty="0" err="1"/>
            <a:t>Arima</a:t>
          </a:r>
          <a:r>
            <a:rPr lang="zh-CN" altLang="en-US" sz="2800" b="1" kern="1200" dirty="0"/>
            <a:t>与</a:t>
          </a:r>
          <a:r>
            <a:rPr lang="en-US" altLang="zh-CN" sz="2800" b="1" kern="1200" dirty="0"/>
            <a:t>PS-SMART</a:t>
          </a:r>
          <a:r>
            <a:rPr lang="zh-CN" altLang="en-US" sz="2800" b="1" kern="1200" dirty="0"/>
            <a:t>与</a:t>
          </a:r>
          <a:r>
            <a:rPr lang="en-US" altLang="zh-CN" sz="2800" b="1" kern="1200" dirty="0"/>
            <a:t>GBDT</a:t>
          </a:r>
          <a:endParaRPr lang="zh-CN" altLang="en-US" sz="2800" b="1" kern="1200" dirty="0"/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2017/7/30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另外我们分析了总体数据走势，可以看到由于春节的原因，总体耗电量会发生剧烈的我懂，考虑到预测时间不包含春节假期，所以在数据集中清除了春节导致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是加入了聚类结果、总趋势、按年趋势、天气特征、假期特征以及前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这儿不赘言了，有兴趣可见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github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托管，后面的线上版本大部分借用了线下的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为了加大各个模型间的差异，我们将特征进行采样，使每个模型得到大约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</a:t>
            </a:r>
            <a:r>
              <a:rPr lang="en-US" altLang="zh-CN" dirty="0"/>
              <a:t>11</a:t>
            </a:r>
            <a:r>
              <a:rPr lang="zh-CN" altLang="en-US" dirty="0"/>
              <a:t>月以及</a:t>
            </a:r>
            <a:r>
              <a:rPr lang="en-US" altLang="zh-CN" dirty="0"/>
              <a:t>12</a:t>
            </a:r>
            <a:r>
              <a:rPr lang="zh-CN" altLang="en-US" dirty="0"/>
              <a:t>月的节假日较少，用电量相对比较平稳</a:t>
            </a:r>
            <a:r>
              <a:rPr lang="en-US" altLang="zh-CN" dirty="0"/>
              <a:t>(</a:t>
            </a:r>
            <a:r>
              <a:rPr lang="zh-CN" altLang="en-US" dirty="0"/>
              <a:t>通过观察</a:t>
            </a:r>
            <a:r>
              <a:rPr lang="en-US" altLang="zh-CN" dirty="0"/>
              <a:t>15</a:t>
            </a:r>
            <a:r>
              <a:rPr lang="zh-CN" altLang="en-US" dirty="0"/>
              <a:t>年</a:t>
            </a:r>
            <a:r>
              <a:rPr lang="en-US" altLang="zh-CN" dirty="0"/>
              <a:t>11,12</a:t>
            </a:r>
            <a:r>
              <a:rPr lang="zh-CN" altLang="en-US" dirty="0"/>
              <a:t>月电量</a:t>
            </a:r>
            <a:r>
              <a:rPr lang="en-US" altLang="zh-CN" dirty="0"/>
              <a:t>)</a:t>
            </a:r>
            <a:r>
              <a:rPr lang="zh-CN" altLang="en-US" dirty="0"/>
              <a:t>，比较适合使用时间序列模型进行建模。 所以我们使用了</a:t>
            </a:r>
            <a:r>
              <a:rPr lang="en-US" altLang="zh-CN" dirty="0"/>
              <a:t>ARIMA</a:t>
            </a:r>
            <a:r>
              <a:rPr lang="zh-CN" altLang="en-US" dirty="0"/>
              <a:t>模型对数据进行了时序建模。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350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最后一天提交时， 考虑到线上的线性回归无法对每家店单独操作， 我们想起了信号处理里面的中值滤波</a:t>
            </a:r>
            <a:r>
              <a:rPr lang="en-US" altLang="zh-CN" dirty="0"/>
              <a:t>, </a:t>
            </a: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个预测结果取中值。 以期为每个店自动选择合适的模型进行预测， 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可见取中值基本上比线性回归要稍好一些， 而且还不考虑这个是没有做交叉验证的， 在真实情况下取中值效果相比较而言肯定会更优秀一点。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所以最后一天提交结果基本上用了中值结果，但考虑到保险起见，毕竟只有最后一次机会了，仍然加权了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及线性回归融合模型结果，现在看来不加权可能会更好一点。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小长假则往往在节日当天下降非常明显，此后逐渐回升。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春节前后企业一般会放假，整个假期的电量消耗降低较明显；小长假则往往在假期当天下降非常明显，此后逐渐回升。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极端气候时电量也会有相应程度的提升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线下的预测包含以下几个部分，第一是做特征工程，对数据进行清洗，对商家进行聚类，以及提取出样本的特征。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而后我们设计了分成的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的商家。这些商店占总体商家数</a:t>
            </a:r>
            <a:r>
              <a:rPr lang="en-US" altLang="zh-CN" dirty="0"/>
              <a:t>5.8%</a:t>
            </a:r>
            <a:r>
              <a:rPr lang="zh-CN" altLang="en-US" dirty="0"/>
              <a:t>，但电量占比小于千分之二。为了降低计算压力并减少低电量样本造成的影响，我们将这些商家从整体训练样本中删除。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2017/7/30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4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5360" y="-4166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957001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A257935-1621-4474-9A25-1033F6D05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7349" y="1755679"/>
            <a:ext cx="3438525" cy="3943350"/>
          </a:xfrm>
          <a:prstGeom prst="rect">
            <a:avLst/>
          </a:prstGeom>
        </p:spPr>
      </p:pic>
      <p:graphicFrame>
        <p:nvGraphicFramePr>
          <p:cNvPr id="7" name="图表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823663"/>
              </p:ext>
            </p:extLst>
          </p:nvPr>
        </p:nvGraphicFramePr>
        <p:xfrm>
          <a:off x="2023534" y="302621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51092BBA-1566-4F43-9736-9ED50540E3FA}"/>
              </a:ext>
            </a:extLst>
          </p:cNvPr>
          <p:cNvSpPr/>
          <p:nvPr/>
        </p:nvSpPr>
        <p:spPr>
          <a:xfrm>
            <a:off x="2428126" y="1896783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节假日较少，用电量相对比较平稳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8A10581-93AF-444A-9EEF-82B596E02B94}"/>
              </a:ext>
            </a:extLst>
          </p:cNvPr>
          <p:cNvCxnSpPr>
            <a:cxnSpLocks/>
          </p:cNvCxnSpPr>
          <p:nvPr/>
        </p:nvCxnSpPr>
        <p:spPr>
          <a:xfrm flipH="1">
            <a:off x="5842861" y="2358448"/>
            <a:ext cx="752674" cy="114416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067034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ARIMA</a:t>
            </a:r>
            <a:r>
              <a:rPr lang="zh-CN" altLang="en-US" dirty="0"/>
              <a:t>时序建模</a:t>
            </a:r>
          </a:p>
        </p:txBody>
      </p:sp>
    </p:spTree>
    <p:extLst>
      <p:ext uri="{BB962C8B-B14F-4D97-AF65-F5344CB8AC3E}">
        <p14:creationId xmlns:p14="http://schemas.microsoft.com/office/powerpoint/2010/main" val="2620417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6C3CF0-39F1-44A3-8DA9-4B49AA2C30E8}"/>
              </a:ext>
            </a:extLst>
          </p:cNvPr>
          <p:cNvSpPr/>
          <p:nvPr/>
        </p:nvSpPr>
        <p:spPr>
          <a:xfrm>
            <a:off x="659627" y="2839791"/>
            <a:ext cx="280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使用模型预测结果对取中值和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为代价作比较，如下图所示。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应用拓展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one-hot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编码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1665</TotalTime>
  <Words>2372</Words>
  <Application>Microsoft Office PowerPoint</Application>
  <PresentationFormat>宽屏</PresentationFormat>
  <Paragraphs>331</Paragraphs>
  <Slides>34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ChengJiaHui</cp:lastModifiedBy>
  <cp:revision>236</cp:revision>
  <dcterms:created xsi:type="dcterms:W3CDTF">2017-07-24T07:12:26Z</dcterms:created>
  <dcterms:modified xsi:type="dcterms:W3CDTF">2017-07-30T10:49:06Z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